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70" r:id="rId4"/>
    <p:sldId id="258" r:id="rId5"/>
    <p:sldId id="259" r:id="rId6"/>
    <p:sldId id="268" r:id="rId7"/>
    <p:sldId id="260" r:id="rId8"/>
    <p:sldId id="265" r:id="rId9"/>
    <p:sldId id="263" r:id="rId10"/>
    <p:sldId id="266" r:id="rId11"/>
    <p:sldId id="267" r:id="rId12"/>
    <p:sldId id="261" r:id="rId13"/>
    <p:sldId id="262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74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blipFill dpi="0" rotWithShape="1">
            <a:blip r:embed="rId2">
              <a:duotone>
                <a:schemeClr val="accent3">
                  <a:shade val="45000"/>
                  <a:satMod val="135000"/>
                </a:schemeClr>
                <a:prstClr val="white"/>
              </a:duotone>
            </a:blip>
            <a:srcRect/>
            <a:tile tx="-133350" ty="-6350" sx="50000" sy="5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10/31/2016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10/31/2016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omunidadcampesinaumb.blogspot.com.co/" TargetMode="External"/><Relationship Id="rId7" Type="http://schemas.openxmlformats.org/officeDocument/2006/relationships/hyperlink" Target="https://www.emaze.com/@AIIQLTIO/El-p%C3%A1ramo" TargetMode="External"/><Relationship Id="rId2" Type="http://schemas.openxmlformats.org/officeDocument/2006/relationships/hyperlink" Target="http://www.urosario.edu.co/Plaza-Capital/Especiales/sumapaz/#seccion2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nevados.org/index.php/es/paramos-y-lagunas.html" TargetMode="External"/><Relationship Id="rId5" Type="http://schemas.openxmlformats.org/officeDocument/2006/relationships/hyperlink" Target="http://www.urosario.edu.co/Plaza-Capital/Especiales/sumapaz/#mapa" TargetMode="External"/><Relationship Id="rId4" Type="http://schemas.openxmlformats.org/officeDocument/2006/relationships/hyperlink" Target="http://www.imeditores.com/banocc/paramos/cap7.htm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/>
              <a:t>Páramos y humedales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Laura Ospina, Maria Camila Molina, Daniel Orozco, Alejandro J. Bryon y José N. </a:t>
            </a:r>
            <a:r>
              <a:rPr lang="en-US" dirty="0" err="1"/>
              <a:t>Hinestroza</a:t>
            </a:r>
            <a:r>
              <a:rPr lang="en-US" dirty="0"/>
              <a:t>     9-O</a:t>
            </a:r>
          </a:p>
        </p:txBody>
      </p:sp>
    </p:spTree>
    <p:extLst>
      <p:ext uri="{BB962C8B-B14F-4D97-AF65-F5344CB8AC3E}">
        <p14:creationId xmlns:p14="http://schemas.microsoft.com/office/powerpoint/2010/main" val="34643144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18111" y="828260"/>
            <a:ext cx="10531767" cy="5294244"/>
          </a:xfrm>
        </p:spPr>
        <p:txBody>
          <a:bodyPr>
            <a:normAutofit/>
          </a:bodyPr>
          <a:lstStyle/>
          <a:p>
            <a:r>
              <a:rPr lang="es-E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Gastronomía</a:t>
            </a:r>
          </a:p>
          <a:p>
            <a:r>
              <a:rPr lang="es-ES" dirty="0"/>
              <a:t>La gastronomía en los páramos es muy limitada a lo que cultivan y producen lo habitantes de esas zonas, entre las platillos más comunes se encuentran: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/>
              <a:t>Vegetales.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/>
              <a:t>Hortalizas.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/>
              <a:t>Carnes.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/>
              <a:t>Legumbres.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/>
              <a:t>Productos derivados de la leche, como la cuajada.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/>
              <a:t>Productos hechos con maíz; como las arepas.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/>
              <a:t>Pepas; como los fríjoles.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dirty="0"/>
              <a:t>Bebidas en su mayoría calientes.</a:t>
            </a:r>
          </a:p>
          <a:p>
            <a:pPr>
              <a:buFont typeface="Arial" panose="020B0604020202020204" pitchFamily="34" charset="0"/>
              <a:buChar char="•"/>
            </a:pPr>
            <a:endParaRPr lang="es-ES" dirty="0"/>
          </a:p>
          <a:p>
            <a:pPr>
              <a:buFont typeface="Arial" panose="020B0604020202020204" pitchFamily="34" charset="0"/>
              <a:buChar char="•"/>
            </a:pPr>
            <a:endParaRPr lang="es-ES" dirty="0"/>
          </a:p>
        </p:txBody>
      </p:sp>
      <p:pic>
        <p:nvPicPr>
          <p:cNvPr id="5124" name="Picture 4" descr="Image result for comida campesi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392" y="2067339"/>
            <a:ext cx="2744892" cy="1852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Image result for comida campesin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8284" y="3928027"/>
            <a:ext cx="2927415" cy="2194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Image result for campesinos paramos colombia rop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8284" y="2067339"/>
            <a:ext cx="2927415" cy="2012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99403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48587" y="775252"/>
            <a:ext cx="4982370" cy="4023360"/>
          </a:xfrm>
        </p:spPr>
        <p:txBody>
          <a:bodyPr/>
          <a:lstStyle/>
          <a:p>
            <a:r>
              <a:rPr lang="es-ES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Vestimenta</a:t>
            </a:r>
          </a:p>
          <a:p>
            <a:r>
              <a:rPr lang="es-ES" dirty="0"/>
              <a:t>Debido al clima de estas zonas, las personas que habitan aquí usan ropa gruesa y grande que les ayuda a protegerse de las altas temperaturas, sobre todo las ruanas. Comúnmente esta ropa está hecha del pelo o piel de algún animal, o hilos muy gruesos. También acostumbran a usar un sombrero.</a:t>
            </a:r>
          </a:p>
          <a:p>
            <a:endParaRPr lang="es-ES" dirty="0"/>
          </a:p>
          <a:p>
            <a:endParaRPr lang="es-ES" dirty="0"/>
          </a:p>
          <a:p>
            <a:endParaRPr lang="es-ES" dirty="0"/>
          </a:p>
        </p:txBody>
      </p:sp>
      <p:pic>
        <p:nvPicPr>
          <p:cNvPr id="6146" name="Picture 2" descr="Image result for campesinos paramos colombia rop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587" y="3863937"/>
            <a:ext cx="4286250" cy="283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Image result for boyacen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4837" y="3863937"/>
            <a:ext cx="3701773" cy="283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Image result for boyacens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6475" y="292062"/>
            <a:ext cx="476250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Image result for boyacens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6610" y="3863937"/>
            <a:ext cx="3242365" cy="283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93541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Actividades económicas</a:t>
            </a:r>
          </a:p>
        </p:txBody>
      </p:sp>
      <p:sp>
        <p:nvSpPr>
          <p:cNvPr id="5" name="Marcador de contenido 4"/>
          <p:cNvSpPr>
            <a:spLocks noGrp="1"/>
          </p:cNvSpPr>
          <p:nvPr>
            <p:ph sz="half" idx="2"/>
          </p:nvPr>
        </p:nvSpPr>
        <p:spPr>
          <a:xfrm>
            <a:off x="5685183" y="1988542"/>
            <a:ext cx="5059017" cy="4320818"/>
          </a:xfrm>
        </p:spPr>
        <p:txBody>
          <a:bodyPr/>
          <a:lstStyle/>
          <a:p>
            <a:r>
              <a:rPr lang="es-ES" dirty="0"/>
              <a:t>Las principales actividades económicas de los páramos son la producción de cultivos transitorios como la yuca y la papa; cultivos permanentes como plátano y aguacate; la cría de ganado como caballos y pollos, entre otros.</a:t>
            </a:r>
          </a:p>
          <a:p>
            <a:r>
              <a:rPr lang="es-ES" dirty="0"/>
              <a:t>Como la mayoría de páramos son reservas naturales estos se convierten en atracciones turísticas para personas de todo el mundo.</a:t>
            </a:r>
          </a:p>
          <a:p>
            <a:r>
              <a:rPr lang="es-ES" dirty="0"/>
              <a:t>Además existe en estas zonas extracción de recursos minerales y la tala de bosques para conseguir materia prima. </a:t>
            </a:r>
          </a:p>
        </p:txBody>
      </p:sp>
      <p:pic>
        <p:nvPicPr>
          <p:cNvPr id="1028" name="Picture 4" descr="http://i1081.photobucket.com/albums/j350/Diana_Catalina_Rojas_Gonzalez/Untitled%20Infographic_zpsd93fviyc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923" y="1988542"/>
            <a:ext cx="3958930" cy="4320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80964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bibliografía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1024126" y="2286000"/>
            <a:ext cx="10531769" cy="4023360"/>
          </a:xfrm>
        </p:spPr>
        <p:txBody>
          <a:bodyPr>
            <a:normAutofit lnSpcReduction="10000"/>
          </a:bodyPr>
          <a:lstStyle/>
          <a:p>
            <a:r>
              <a:rPr lang="es-ES" dirty="0">
                <a:hlinkClick r:id="rId2"/>
              </a:rPr>
              <a:t>http://www.paramo.org/content/%C2%BFqu%C3%A9-son-los-p%C3%A1ramos</a:t>
            </a:r>
          </a:p>
          <a:p>
            <a:r>
              <a:rPr lang="es-ES" dirty="0">
                <a:hlinkClick r:id="rId2"/>
              </a:rPr>
              <a:t>http://www.urosario.edu.co/Plaza-Capital/Especiales/sumapaz/#seccion2</a:t>
            </a:r>
            <a:endParaRPr lang="es-ES" dirty="0"/>
          </a:p>
          <a:p>
            <a:r>
              <a:rPr lang="en-US" dirty="0">
                <a:hlinkClick r:id="rId3"/>
              </a:rPr>
              <a:t>http://comunidadcampesinaumb.blogspot.com.co/</a:t>
            </a:r>
            <a:endParaRPr lang="en-US" dirty="0"/>
          </a:p>
          <a:p>
            <a:r>
              <a:rPr lang="en-US" dirty="0">
                <a:hlinkClick r:id="rId4"/>
              </a:rPr>
              <a:t>http://www.imeditores.com/banocc/paramos/cap7.htm</a:t>
            </a:r>
            <a:endParaRPr lang="en-US" dirty="0"/>
          </a:p>
          <a:p>
            <a:r>
              <a:rPr lang="en-US" dirty="0">
                <a:hlinkClick r:id="rId3"/>
              </a:rPr>
              <a:t>http://comunidadcampesinaumb.blogspot.com.co/</a:t>
            </a:r>
            <a:endParaRPr lang="en-US" dirty="0"/>
          </a:p>
          <a:p>
            <a:r>
              <a:rPr lang="en-US" dirty="0">
                <a:hlinkClick r:id="rId5"/>
              </a:rPr>
              <a:t>http://www.urosario.edu.co/Plaza-Capital/Especiales/sumapaz/#mapa</a:t>
            </a:r>
            <a:endParaRPr lang="en-US" dirty="0"/>
          </a:p>
          <a:p>
            <a:r>
              <a:rPr lang="en-US" dirty="0" err="1"/>
              <a:t>Imágenes</a:t>
            </a:r>
            <a:r>
              <a:rPr lang="en-US" dirty="0"/>
              <a:t> </a:t>
            </a:r>
            <a:r>
              <a:rPr lang="en-US" dirty="0" err="1"/>
              <a:t>obtenidas</a:t>
            </a:r>
            <a:r>
              <a:rPr lang="en-US" dirty="0"/>
              <a:t> de google</a:t>
            </a:r>
          </a:p>
          <a:p>
            <a:r>
              <a:rPr lang="en-US" dirty="0">
                <a:hlinkClick r:id="rId6"/>
              </a:rPr>
              <a:t>http://www.nevados.org/index.php/es/paramos-y-lagunas.html</a:t>
            </a:r>
            <a:endParaRPr lang="en-US" dirty="0"/>
          </a:p>
          <a:p>
            <a:r>
              <a:rPr lang="en-US" dirty="0">
                <a:hlinkClick r:id="rId7"/>
              </a:rPr>
              <a:t>https://www.emaze.com/@AIIQLTIO/El-p%C3%A1ramo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49333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err="1"/>
              <a:t>pÁRAMOS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7655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QUE SON LOS Páramos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/>
              <a:t>Un ecosistema tropical de montaña que se desarrolla por encima del área del bosque y tiene su límite en las nieves perpetuas.</a:t>
            </a:r>
          </a:p>
          <a:p>
            <a:r>
              <a:rPr lang="es-CO" dirty="0"/>
              <a:t>La regulación del ciclo hidrológico, el almacenamiento de carbono atmosférico, y su posición como corredor biológico para diversas especies de flora y fauna, lo convierten en un ecosistema vital para la región andina.</a:t>
            </a:r>
          </a:p>
          <a:p>
            <a:endParaRPr lang="es-ES" dirty="0"/>
          </a:p>
        </p:txBody>
      </p:sp>
      <p:pic>
        <p:nvPicPr>
          <p:cNvPr id="1026" name="Picture 2" descr="Image result for param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8365" y="4134678"/>
            <a:ext cx="3631096" cy="2723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4303" y="4134678"/>
            <a:ext cx="3631096" cy="2723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0445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UBICACIÓN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24127" y="1782417"/>
            <a:ext cx="9720073" cy="4023360"/>
          </a:xfrm>
        </p:spPr>
        <p:txBody>
          <a:bodyPr/>
          <a:lstStyle/>
          <a:p>
            <a:r>
              <a:rPr lang="es-ES" dirty="0"/>
              <a:t>Los páramos de Colombia están ubicados a lo largo de la cordillera de los Andes, principalmente en: </a:t>
            </a:r>
            <a:r>
              <a:rPr lang="es-ES" i="1" dirty="0"/>
              <a:t>Boyacá</a:t>
            </a:r>
            <a:r>
              <a:rPr lang="es-ES" dirty="0"/>
              <a:t>; el páramo de </a:t>
            </a:r>
            <a:r>
              <a:rPr lang="es-ES" dirty="0" err="1"/>
              <a:t>Ocetá</a:t>
            </a:r>
            <a:r>
              <a:rPr lang="es-ES" dirty="0"/>
              <a:t>, en </a:t>
            </a:r>
            <a:r>
              <a:rPr lang="es-ES" i="1" dirty="0"/>
              <a:t>Santander y Norte de Santander</a:t>
            </a:r>
            <a:r>
              <a:rPr lang="es-ES" dirty="0"/>
              <a:t>; el páramo de </a:t>
            </a:r>
            <a:r>
              <a:rPr lang="es-ES" dirty="0" err="1"/>
              <a:t>Santurbán</a:t>
            </a:r>
            <a:r>
              <a:rPr lang="es-ES" dirty="0"/>
              <a:t>, en </a:t>
            </a:r>
            <a:r>
              <a:rPr lang="es-ES" i="1" dirty="0"/>
              <a:t>Bogotá</a:t>
            </a:r>
            <a:r>
              <a:rPr lang="es-ES" dirty="0"/>
              <a:t>; Páramo de </a:t>
            </a:r>
            <a:r>
              <a:rPr lang="es-ES" dirty="0" err="1"/>
              <a:t>Chingaza</a:t>
            </a:r>
            <a:r>
              <a:rPr lang="es-ES" dirty="0"/>
              <a:t>, en el </a:t>
            </a:r>
            <a:r>
              <a:rPr lang="es-ES" i="1" dirty="0"/>
              <a:t>Valle del Cauca</a:t>
            </a:r>
            <a:r>
              <a:rPr lang="es-ES" dirty="0"/>
              <a:t>; Páramo de Las Hermosas, en la </a:t>
            </a:r>
            <a:r>
              <a:rPr lang="es-ES" i="1" dirty="0"/>
              <a:t>Sierra Nevada de Santa Marta</a:t>
            </a:r>
            <a:r>
              <a:rPr lang="es-ES" dirty="0"/>
              <a:t>, en </a:t>
            </a:r>
            <a:r>
              <a:rPr lang="es-ES" i="1" dirty="0"/>
              <a:t>Boyacá</a:t>
            </a:r>
            <a:r>
              <a:rPr lang="es-ES" dirty="0"/>
              <a:t>; </a:t>
            </a:r>
            <a:r>
              <a:rPr lang="es-ES" dirty="0" err="1"/>
              <a:t>Iguaque</a:t>
            </a:r>
            <a:r>
              <a:rPr lang="es-ES" dirty="0"/>
              <a:t>, en </a:t>
            </a:r>
            <a:r>
              <a:rPr lang="es-ES" i="1" dirty="0"/>
              <a:t>Arauca</a:t>
            </a:r>
            <a:r>
              <a:rPr lang="es-ES" dirty="0"/>
              <a:t>; páramo del Cocuy, y en el </a:t>
            </a:r>
            <a:r>
              <a:rPr lang="es-ES" i="1" dirty="0"/>
              <a:t>Cauca y el Huila</a:t>
            </a:r>
            <a:r>
              <a:rPr lang="es-ES" dirty="0"/>
              <a:t>; Páramo </a:t>
            </a:r>
            <a:r>
              <a:rPr lang="es-ES" dirty="0" err="1"/>
              <a:t>Puracé</a:t>
            </a:r>
            <a:r>
              <a:rPr lang="es-ES" dirty="0"/>
              <a:t>.</a:t>
            </a:r>
          </a:p>
          <a:p>
            <a:endParaRPr lang="es-ES" dirty="0"/>
          </a:p>
        </p:txBody>
      </p:sp>
      <p:pic>
        <p:nvPicPr>
          <p:cNvPr id="2052" name="Picture 4" descr="Image result for paramo de ocet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531" y="3399911"/>
            <a:ext cx="2935356" cy="2201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Image result for paramo de chingaz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9130" y="3403571"/>
            <a:ext cx="2913957" cy="218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mage result for paramo de santurba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0887" y="4544048"/>
            <a:ext cx="3008243" cy="2256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Image result for paramo de purac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3087" y="4601818"/>
            <a:ext cx="2937335" cy="2198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3883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características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24128" y="1729409"/>
            <a:ext cx="11052313" cy="5320748"/>
          </a:xfrm>
        </p:spPr>
        <p:txBody>
          <a:bodyPr>
            <a:normAutofit fontScale="775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x-none" sz="2900" dirty="0"/>
              <a:t>Los páramos en Colombia se pueden encontrar a 3.000 y 4.000 metros sobre el nivel del mar.</a:t>
            </a:r>
            <a:endParaRPr lang="en-US" sz="2900" dirty="0"/>
          </a:p>
          <a:p>
            <a:endParaRPr lang="es-ES" sz="2900" dirty="0"/>
          </a:p>
          <a:p>
            <a:pPr>
              <a:buFont typeface="Arial" panose="020B0604020202020204" pitchFamily="34" charset="0"/>
              <a:buChar char="•"/>
            </a:pPr>
            <a:r>
              <a:rPr lang="es-ES" sz="2900" dirty="0"/>
              <a:t>El </a:t>
            </a:r>
            <a:r>
              <a:rPr lang="es-ES" sz="2900" b="1" dirty="0"/>
              <a:t>clima</a:t>
            </a:r>
            <a:r>
              <a:rPr lang="es-ES" sz="2900" dirty="0"/>
              <a:t> del páramo es muy frío y húmedo. Las temperaturas pueden variar entre 2 y 10 grados centígrados, temperaturas muy bajas que afectan también la flora y fauna de estas zonas.</a:t>
            </a:r>
          </a:p>
          <a:p>
            <a:pPr>
              <a:buFont typeface="Arial" panose="020B0604020202020204" pitchFamily="34" charset="0"/>
              <a:buChar char="•"/>
            </a:pPr>
            <a:endParaRPr lang="es-ES" sz="2900" dirty="0"/>
          </a:p>
          <a:p>
            <a:pPr>
              <a:buFont typeface="Arial" panose="020B0604020202020204" pitchFamily="34" charset="0"/>
              <a:buChar char="•"/>
            </a:pPr>
            <a:r>
              <a:rPr lang="es-ES" sz="2900" dirty="0"/>
              <a:t>La </a:t>
            </a:r>
            <a:r>
              <a:rPr lang="es-ES" sz="2900" b="1" dirty="0"/>
              <a:t>flora y fauna</a:t>
            </a:r>
            <a:r>
              <a:rPr lang="es-ES" sz="2900" dirty="0"/>
              <a:t> de estos paramos tiene mucha vegetación como los frailejones y los pajonales, plantas que se han adaptado para sobrevivir a las bajas temperaturas que hacen especiales estas zonas.</a:t>
            </a:r>
            <a:endParaRPr lang="en-US" sz="2900" dirty="0"/>
          </a:p>
          <a:p>
            <a:pPr>
              <a:buFont typeface="Arial" panose="020B0604020202020204" pitchFamily="34" charset="0"/>
              <a:buChar char="•"/>
            </a:pPr>
            <a:r>
              <a:rPr lang="es-ES" sz="2900" dirty="0"/>
              <a:t>Algunos de los </a:t>
            </a:r>
            <a:r>
              <a:rPr lang="es-ES" sz="2900" b="1" dirty="0"/>
              <a:t>animales</a:t>
            </a:r>
            <a:r>
              <a:rPr lang="es-ES" sz="2900" dirty="0"/>
              <a:t> más comunes en estas zonas son: el oso de anteojos, el cóndor, águilas, venados, zorros, búhos y lagartijas, entre otros. </a:t>
            </a:r>
          </a:p>
          <a:p>
            <a:pPr>
              <a:buFont typeface="Arial" panose="020B0604020202020204" pitchFamily="34" charset="0"/>
              <a:buChar char="•"/>
            </a:pPr>
            <a:endParaRPr lang="es-ES" dirty="0"/>
          </a:p>
          <a:p>
            <a:r>
              <a:rPr lang="es-ES" dirty="0"/>
              <a:t> </a:t>
            </a:r>
          </a:p>
          <a:p>
            <a:endParaRPr lang="es-ES" dirty="0"/>
          </a:p>
          <a:p>
            <a:r>
              <a:rPr lang="es-ES" dirty="0"/>
              <a:t>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6745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paramo colomb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116418" cy="3558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mage result for paramo clim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568" y="0"/>
            <a:ext cx="5341432" cy="3558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Image result for paramo flora y faun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58209"/>
            <a:ext cx="3670852" cy="3337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Image result for paramo flora y faun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8209" y="3558210"/>
            <a:ext cx="4419600" cy="331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Image result for paramo colombia faun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062" y="3558209"/>
            <a:ext cx="4241938" cy="3337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2404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Grupos humanos que habitan estas zonas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/>
              <a:t>Los campesinos encargados del sector agrícola, bovina, porcina, equina y avícola. Aunque en los páramos como tal no hay habitantes debido a las características tan extremas, hay pueblo que se localizan muy cerca, en los que viven en su mayoría campesinos.</a:t>
            </a:r>
            <a:endParaRPr lang="es-ES" sz="24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015" y="3708223"/>
            <a:ext cx="3899801" cy="2601137"/>
          </a:xfrm>
          <a:prstGeom prst="rect">
            <a:avLst/>
          </a:prstGeom>
        </p:spPr>
      </p:pic>
      <p:pic>
        <p:nvPicPr>
          <p:cNvPr id="4100" name="Picture 4" descr="Image result for campesinos del param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4816" y="3708223"/>
            <a:ext cx="3877917" cy="2601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Image result for campesinos paramo colombi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2816" y="3708222"/>
            <a:ext cx="3927891" cy="260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31883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904858" y="887688"/>
            <a:ext cx="9720073" cy="4023360"/>
          </a:xfrm>
        </p:spPr>
        <p:txBody>
          <a:bodyPr/>
          <a:lstStyle/>
          <a:p>
            <a:r>
              <a:rPr lang="es-ES" sz="24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Costumbres:</a:t>
            </a:r>
          </a:p>
          <a:p>
            <a:r>
              <a:rPr lang="es-CO" dirty="0"/>
              <a:t>Normalmente las costumbres son heredades a través de las distintas generaciones de campesinos que habitaron estas zonas.</a:t>
            </a:r>
            <a:endParaRPr lang="es-ES" dirty="0"/>
          </a:p>
          <a:p>
            <a:pPr marL="0" indent="0">
              <a:buNone/>
            </a:pPr>
            <a:r>
              <a:rPr lang="es-ES" dirty="0"/>
              <a:t>Entre sus costumbres se encuentran: acostarse a las 7:00 o 8:00 de la noche para levantarse y salir a las 5:00 am a regar los cultivos, alimentar al ganado y ordeñar las vacas.</a:t>
            </a:r>
          </a:p>
          <a:p>
            <a:pPr marL="0" indent="0">
              <a:buNone/>
            </a:pPr>
            <a:r>
              <a:rPr lang="es-ES" dirty="0"/>
              <a:t>Más como superstición; hacen la señal de la cruz al pasar frente a un lago, rio o montaña; creen en estos como elementos sagrados, así les demuestran respeto.</a:t>
            </a:r>
          </a:p>
          <a:p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0582" y="3922644"/>
            <a:ext cx="4192306" cy="2789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7091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48140" y="795130"/>
            <a:ext cx="9896062" cy="5514230"/>
          </a:xfrm>
        </p:spPr>
        <p:txBody>
          <a:bodyPr>
            <a:normAutofit/>
          </a:bodyPr>
          <a:lstStyle/>
          <a:p>
            <a:r>
              <a:rPr lang="es-ES" sz="24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Tradiciones y fiestas: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sz="2400" dirty="0"/>
              <a:t>Las comunidades campesinas de los páramos celebran festividades como Navidad, Año nuevo, Cumpleaños, etc.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CO" dirty="0"/>
              <a:t>Entre sus tradiciones: los campesinos boyacenses respetan profundamente los lagos, las montañas y las rocas; nadie habla de nadar en dichos lagos, y ni siquiera de lavar allí sus ropas. Consideran que los </a:t>
            </a:r>
            <a:r>
              <a:rPr lang="es-CO" b="1" dirty="0"/>
              <a:t>"espíritus"</a:t>
            </a:r>
            <a:r>
              <a:rPr lang="es-CO" dirty="0"/>
              <a:t> o los </a:t>
            </a:r>
            <a:r>
              <a:rPr lang="es-CO" b="1" dirty="0"/>
              <a:t>"encantos"</a:t>
            </a:r>
            <a:r>
              <a:rPr lang="es-CO" dirty="0"/>
              <a:t> están vinculados a los fenómenos físicos o naturales, como los ríos, las montañas y las lagunas; inclusive cuando pasan cerca de éstas acostumbran a hacer la señal de la cruz.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CO" dirty="0"/>
              <a:t>También acostumbran a reunirse de vez en cuando en la plaza de los pueblos a celebrar actividades cotidianas y festivales.</a:t>
            </a:r>
          </a:p>
          <a:p>
            <a:endParaRPr lang="es-CO" dirty="0"/>
          </a:p>
          <a:p>
            <a:endParaRPr lang="es-ES" sz="2400" dirty="0"/>
          </a:p>
        </p:txBody>
      </p:sp>
      <p:pic>
        <p:nvPicPr>
          <p:cNvPr id="1026" name="Picture 2" descr="Image result for fiestas campesinas colomb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1497" y="4570636"/>
            <a:ext cx="3931208" cy="2287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69352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99CB38"/>
      </a:accent1>
      <a:accent2>
        <a:srgbClr val="63A537"/>
      </a:accent2>
      <a:accent3>
        <a:srgbClr val="E6D024"/>
      </a:accent3>
      <a:accent4>
        <a:srgbClr val="CC9700"/>
      </a:accent4>
      <a:accent5>
        <a:srgbClr val="4EB3CF"/>
      </a:accent5>
      <a:accent6>
        <a:srgbClr val="378DA6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29F68FFC-748B-4FC3-BF39-7F84A6D584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19006</TotalTime>
  <Words>747</Words>
  <Application>Microsoft Office PowerPoint</Application>
  <PresentationFormat>Widescreen</PresentationFormat>
  <Paragraphs>59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Tw Cen MT</vt:lpstr>
      <vt:lpstr>Tw Cen MT Condensed</vt:lpstr>
      <vt:lpstr>Wingdings 3</vt:lpstr>
      <vt:lpstr>Integral</vt:lpstr>
      <vt:lpstr>Páramos y humedales</vt:lpstr>
      <vt:lpstr>pÁRAMOS</vt:lpstr>
      <vt:lpstr>QUE SON LOS Páramos</vt:lpstr>
      <vt:lpstr>UBICACIÓN</vt:lpstr>
      <vt:lpstr>características</vt:lpstr>
      <vt:lpstr>PowerPoint Presentation</vt:lpstr>
      <vt:lpstr>Grupos humanos que habitan estas zonas</vt:lpstr>
      <vt:lpstr>PowerPoint Presentation</vt:lpstr>
      <vt:lpstr>PowerPoint Presentation</vt:lpstr>
      <vt:lpstr>PowerPoint Presentation</vt:lpstr>
      <vt:lpstr>PowerPoint Presentation</vt:lpstr>
      <vt:lpstr>Actividades económicas</vt:lpstr>
      <vt:lpstr>bibliografía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Páramos y humedales</dc:title>
  <dc:creator>Laura Ospina</dc:creator>
  <cp:lastModifiedBy>biviana ramirez</cp:lastModifiedBy>
  <cp:revision>35</cp:revision>
  <dcterms:created xsi:type="dcterms:W3CDTF">2016-09-23T19:34:12Z</dcterms:created>
  <dcterms:modified xsi:type="dcterms:W3CDTF">2016-10-31T16:52:26Z</dcterms:modified>
</cp:coreProperties>
</file>